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92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28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400"/>
    <a:srgbClr val="446992"/>
    <a:srgbClr val="AEC2D8"/>
    <a:srgbClr val="98432A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839" autoAdjust="0"/>
  </p:normalViewPr>
  <p:slideViewPr>
    <p:cSldViewPr snapToGrid="0" showGuides="1">
      <p:cViewPr varScale="1">
        <p:scale>
          <a:sx n="90" d="100"/>
          <a:sy n="90" d="100"/>
        </p:scale>
        <p:origin x="355" y="7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1/28/2026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1/28/2026</a:t>
            </a:fld>
            <a:endParaRPr lang="en-US" dirty="0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81820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292" y="731520"/>
            <a:ext cx="5029200" cy="32918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168533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0894" y="4172084"/>
            <a:ext cx="4912598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6721E85-C7DE-A05F-D33D-97CAF161E33A}"/>
              </a:ext>
            </a:extLst>
          </p:cNvPr>
          <p:cNvSpPr/>
          <p:nvPr userDrawn="1"/>
        </p:nvSpPr>
        <p:spPr>
          <a:xfrm>
            <a:off x="0" y="2860787"/>
            <a:ext cx="2004570" cy="3676532"/>
          </a:xfrm>
          <a:custGeom>
            <a:avLst/>
            <a:gdLst>
              <a:gd name="connsiteX0" fmla="*/ 417538 w 2004570"/>
              <a:gd name="connsiteY0" fmla="*/ 0 h 3676532"/>
              <a:gd name="connsiteX1" fmla="*/ 2004570 w 2004570"/>
              <a:gd name="connsiteY1" fmla="*/ 925683 h 3676532"/>
              <a:gd name="connsiteX2" fmla="*/ 2004570 w 2004570"/>
              <a:gd name="connsiteY2" fmla="*/ 2763949 h 3676532"/>
              <a:gd name="connsiteX3" fmla="*/ 413202 w 2004570"/>
              <a:gd name="connsiteY3" fmla="*/ 3676532 h 3676532"/>
              <a:gd name="connsiteX4" fmla="*/ 0 w 2004570"/>
              <a:gd name="connsiteY4" fmla="*/ 3439338 h 3676532"/>
              <a:gd name="connsiteX5" fmla="*/ 0 w 2004570"/>
              <a:gd name="connsiteY5" fmla="*/ 24107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4570" h="3676532">
                <a:moveTo>
                  <a:pt x="417538" y="0"/>
                </a:moveTo>
                <a:lnTo>
                  <a:pt x="2004570" y="925683"/>
                </a:lnTo>
                <a:lnTo>
                  <a:pt x="2004570" y="2763949"/>
                </a:lnTo>
                <a:lnTo>
                  <a:pt x="413202" y="3676532"/>
                </a:lnTo>
                <a:lnTo>
                  <a:pt x="0" y="3439338"/>
                </a:lnTo>
                <a:lnTo>
                  <a:pt x="0" y="2410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657773" y="5253270"/>
            <a:ext cx="1710765" cy="1621875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275432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576" y="1499616"/>
            <a:ext cx="7955280" cy="1335024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FF81D2-C0B4-3B82-8DF6-D10CC07C441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465576" y="3108960"/>
            <a:ext cx="4572000" cy="3108960"/>
          </a:xfrm>
        </p:spPr>
        <p:txBody>
          <a:bodyPr/>
          <a:lstStyle>
            <a:lvl1pPr marL="512064" indent="-512064">
              <a:buFont typeface="+mj-lt"/>
              <a:buAutoNum type="arabicPeriod"/>
              <a:defRPr sz="1800"/>
            </a:lvl1pPr>
            <a:lvl2pPr marL="1097280" indent="-512064">
              <a:buFont typeface="+mj-lt"/>
              <a:buAutoNum type="alphaLcPeriod"/>
              <a:defRPr sz="1800"/>
            </a:lvl2pPr>
            <a:lvl3pPr marL="1645920" indent="-512064">
              <a:buFont typeface="+mj-lt"/>
              <a:buAutoNum type="romanLcPeriod"/>
              <a:defRPr sz="1800"/>
            </a:lvl3pPr>
            <a:lvl4pPr marL="2194560" indent="-512064">
              <a:buFont typeface="+mj-lt"/>
              <a:buAutoNum type="arabicParenR"/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90F721-56C7-251D-948D-117696095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0" y="3108960"/>
            <a:ext cx="3017520" cy="31089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94E8A0-C02C-2322-50C1-50080A793F84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>
          <a:xfrm>
            <a:off x="3465576" y="6217920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2" name="Freeform: Shape 12">
            <a:extLst>
              <a:ext uri="{FF2B5EF4-FFF2-40B4-BE49-F238E27FC236}">
                <a16:creationId xmlns:a16="http://schemas.microsoft.com/office/drawing/2014/main" id="{0750FD92-E143-4402-D455-30DC417CBDBE}"/>
              </a:ext>
            </a:extLst>
          </p:cNvPr>
          <p:cNvSpPr/>
          <p:nvPr userDrawn="1"/>
        </p:nvSpPr>
        <p:spPr>
          <a:xfrm>
            <a:off x="1198465" y="958947"/>
            <a:ext cx="1544735" cy="174369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B13E9E2-D67B-E75B-D60D-CE3782A4FC67}"/>
              </a:ext>
            </a:extLst>
          </p:cNvPr>
          <p:cNvSpPr/>
          <p:nvPr userDrawn="1"/>
        </p:nvSpPr>
        <p:spPr>
          <a:xfrm>
            <a:off x="326738" y="0"/>
            <a:ext cx="1544359" cy="1254845"/>
          </a:xfrm>
          <a:custGeom>
            <a:avLst/>
            <a:gdLst>
              <a:gd name="connsiteX0" fmla="*/ 0 w 1544359"/>
              <a:gd name="connsiteY0" fmla="*/ 0 h 1254845"/>
              <a:gd name="connsiteX1" fmla="*/ 1544359 w 1544359"/>
              <a:gd name="connsiteY1" fmla="*/ 0 h 1254845"/>
              <a:gd name="connsiteX2" fmla="*/ 1543519 w 1544359"/>
              <a:gd name="connsiteY2" fmla="*/ 822090 h 1254845"/>
              <a:gd name="connsiteX3" fmla="*/ 772206 w 1544359"/>
              <a:gd name="connsiteY3" fmla="*/ 1254845 h 1254845"/>
              <a:gd name="connsiteX4" fmla="*/ 0 w 1544359"/>
              <a:gd name="connsiteY4" fmla="*/ 822027 h 125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59" h="1254845">
                <a:moveTo>
                  <a:pt x="0" y="0"/>
                </a:moveTo>
                <a:lnTo>
                  <a:pt x="1544359" y="0"/>
                </a:lnTo>
                <a:lnTo>
                  <a:pt x="1543519" y="822090"/>
                </a:lnTo>
                <a:lnTo>
                  <a:pt x="772206" y="1254845"/>
                </a:lnTo>
                <a:lnTo>
                  <a:pt x="0" y="8220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Hexagon 21">
            <a:extLst>
              <a:ext uri="{FF2B5EF4-FFF2-40B4-BE49-F238E27FC236}">
                <a16:creationId xmlns:a16="http://schemas.microsoft.com/office/drawing/2014/main" id="{AA088CB3-68C2-8BF7-640B-511D7AD708D4}"/>
              </a:ext>
            </a:extLst>
          </p:cNvPr>
          <p:cNvSpPr/>
          <p:nvPr userDrawn="1"/>
        </p:nvSpPr>
        <p:spPr>
          <a:xfrm>
            <a:off x="2757266" y="2493385"/>
            <a:ext cx="1467568" cy="1305975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rgbClr val="D84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Hexagon 28">
            <a:extLst>
              <a:ext uri="{FF2B5EF4-FFF2-40B4-BE49-F238E27FC236}">
                <a16:creationId xmlns:a16="http://schemas.microsoft.com/office/drawing/2014/main" id="{E4EF439B-1CC3-CA39-B62A-E54F83ED70D2}"/>
              </a:ext>
            </a:extLst>
          </p:cNvPr>
          <p:cNvSpPr/>
          <p:nvPr userDrawn="1"/>
        </p:nvSpPr>
        <p:spPr>
          <a:xfrm>
            <a:off x="396269" y="251164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Hexagon 21">
            <a:extLst>
              <a:ext uri="{FF2B5EF4-FFF2-40B4-BE49-F238E27FC236}">
                <a16:creationId xmlns:a16="http://schemas.microsoft.com/office/drawing/2014/main" id="{A38FF139-88E9-67A9-6010-4EDFB851076B}"/>
              </a:ext>
            </a:extLst>
          </p:cNvPr>
          <p:cNvSpPr/>
          <p:nvPr userDrawn="1"/>
        </p:nvSpPr>
        <p:spPr>
          <a:xfrm>
            <a:off x="5150156" y="5261378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Hexagon 21">
            <a:extLst>
              <a:ext uri="{FF2B5EF4-FFF2-40B4-BE49-F238E27FC236}">
                <a16:creationId xmlns:a16="http://schemas.microsoft.com/office/drawing/2014/main" id="{99956147-4454-5EA6-FC9C-94C08EE35F28}"/>
              </a:ext>
            </a:extLst>
          </p:cNvPr>
          <p:cNvSpPr/>
          <p:nvPr userDrawn="1"/>
        </p:nvSpPr>
        <p:spPr>
          <a:xfrm>
            <a:off x="3948599" y="3206642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0" y="731520"/>
            <a:ext cx="5394960" cy="2103120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35040" y="3108960"/>
            <a:ext cx="5394960" cy="18797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429000"/>
            <a:ext cx="4206240" cy="2377440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3CCCCFD-E0FE-BDB7-CF9D-FCA345E6BA5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5394325" y="3429000"/>
            <a:ext cx="3475038" cy="2378075"/>
          </a:xfrm>
        </p:spPr>
        <p:txBody>
          <a:bodyPr anchor="ctr"/>
          <a:lstStyle>
            <a:lvl1pPr marL="347472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4C8F37E-3F74-F3FA-C9D8-7083DF2BBECC}"/>
              </a:ext>
            </a:extLst>
          </p:cNvPr>
          <p:cNvSpPr/>
          <p:nvPr userDrawn="1"/>
        </p:nvSpPr>
        <p:spPr>
          <a:xfrm>
            <a:off x="7325349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B905CE6-1C2F-E053-4D14-6B86F4EFDC10}"/>
              </a:ext>
            </a:extLst>
          </p:cNvPr>
          <p:cNvSpPr/>
          <p:nvPr userDrawn="1"/>
        </p:nvSpPr>
        <p:spPr>
          <a:xfrm>
            <a:off x="9416816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12">
            <a:extLst>
              <a:ext uri="{FF2B5EF4-FFF2-40B4-BE49-F238E27FC236}">
                <a16:creationId xmlns:a16="http://schemas.microsoft.com/office/drawing/2014/main" id="{0B2D3BF4-495E-23C2-9911-15BC9E0D8EA7}"/>
              </a:ext>
            </a:extLst>
          </p:cNvPr>
          <p:cNvSpPr/>
          <p:nvPr userDrawn="1"/>
        </p:nvSpPr>
        <p:spPr>
          <a:xfrm>
            <a:off x="1571157" y="505838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2629C19-89EB-BC19-9230-7F7675E16EFF}"/>
              </a:ext>
            </a:extLst>
          </p:cNvPr>
          <p:cNvSpPr/>
          <p:nvPr userDrawn="1"/>
        </p:nvSpPr>
        <p:spPr>
          <a:xfrm>
            <a:off x="521034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81105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464" y="731520"/>
            <a:ext cx="5029200" cy="3291840"/>
          </a:xfrm>
        </p:spPr>
        <p:txBody>
          <a:bodyPr anchor="b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17336" y="4172084"/>
            <a:ext cx="4910328" cy="10058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2" name="Freeform: Shape 5">
            <a:extLst>
              <a:ext uri="{FF2B5EF4-FFF2-40B4-BE49-F238E27FC236}">
                <a16:creationId xmlns:a16="http://schemas.microsoft.com/office/drawing/2014/main" id="{B17C1EC9-3787-8D41-B5F1-BF16FD5C7ACB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E945D8B2-8BED-B43F-8D56-AB19D0D29970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3853EA5E-735A-20F3-684A-C0AD030EC2D4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75DB4848-0824-8316-ED27-44DF37AD6F3D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7" name="Straight Connector 2">
            <a:extLst>
              <a:ext uri="{FF2B5EF4-FFF2-40B4-BE49-F238E27FC236}">
                <a16:creationId xmlns:a16="http://schemas.microsoft.com/office/drawing/2014/main" id="{8784B377-2FE4-4091-C29F-46938ECFA73E}"/>
              </a:ext>
            </a:extLst>
          </p:cNvPr>
          <p:cNvCxnSpPr/>
          <p:nvPr userDrawn="1"/>
        </p:nvCxnSpPr>
        <p:spPr>
          <a:xfrm>
            <a:off x="5998709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612047778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200400"/>
            <a:ext cx="5029200" cy="2743200"/>
          </a:xfrm>
        </p:spPr>
        <p:txBody>
          <a:bodyPr anchor="t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0" name="Picture Placeholder 31">
            <a:extLst>
              <a:ext uri="{FF2B5EF4-FFF2-40B4-BE49-F238E27FC236}">
                <a16:creationId xmlns:a16="http://schemas.microsoft.com/office/drawing/2014/main" id="{373D33A6-83B0-5538-2873-8856E4E6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accent5">
              <a:alpha val="30000"/>
            </a:schemeClr>
          </a:solidFill>
        </p:spPr>
      </p:pic>
      <p:sp>
        <p:nvSpPr>
          <p:cNvPr id="7" name="Content placeholder 47">
            <a:extLst>
              <a:ext uri="{FF2B5EF4-FFF2-40B4-BE49-F238E27FC236}">
                <a16:creationId xmlns:a16="http://schemas.microsoft.com/office/drawing/2014/main" id="{3944D979-8121-82AA-A130-38072F1EA83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1872" y="2240280"/>
            <a:ext cx="5029200" cy="7602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5" name="Freeform: Shape 25">
            <a:extLst>
              <a:ext uri="{FF2B5EF4-FFF2-40B4-BE49-F238E27FC236}">
                <a16:creationId xmlns:a16="http://schemas.microsoft.com/office/drawing/2014/main" id="{8A1DBD66-3066-DF70-EF94-95DF0D7A6503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D2CC929C-40BF-4EF5-7910-7F657CAF8CA9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9" name="Straight Connector 2">
            <a:extLst>
              <a:ext uri="{FF2B5EF4-FFF2-40B4-BE49-F238E27FC236}">
                <a16:creationId xmlns:a16="http://schemas.microsoft.com/office/drawing/2014/main" id="{66E94398-47F0-267C-6791-5C30B1CEF496}"/>
              </a:ext>
            </a:extLst>
          </p:cNvPr>
          <p:cNvCxnSpPr/>
          <p:nvPr userDrawn="1"/>
        </p:nvCxnSpPr>
        <p:spPr>
          <a:xfrm>
            <a:off x="1142663" y="2282891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777926280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4663440" cy="1737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7A93C-2947-B6E4-C693-7C485DDC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160" y="731520"/>
            <a:ext cx="5486400" cy="17373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A3F288-990F-014E-F099-1E3091477CA7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914400" y="2743200"/>
            <a:ext cx="8348472" cy="337413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393192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17990C-ED42-30BE-0501-F9C5B4A48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108960"/>
            <a:ext cx="3931920" cy="26517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C62875-1B1B-E814-6549-162A8DBF8929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5745002" y="0"/>
            <a:ext cx="6446999" cy="6858000"/>
          </a:xfrm>
          <a:custGeom>
            <a:avLst/>
            <a:gdLst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03802" y="480395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reeform: Shape 19">
            <a:extLst>
              <a:ext uri="{FF2B5EF4-FFF2-40B4-BE49-F238E27FC236}">
                <a16:creationId xmlns:a16="http://schemas.microsoft.com/office/drawing/2014/main" id="{9D307BA6-8A60-85D7-CC8B-894256DC4B90}"/>
              </a:ext>
            </a:extLst>
          </p:cNvPr>
          <p:cNvSpPr/>
          <p:nvPr userDrawn="1"/>
        </p:nvSpPr>
        <p:spPr>
          <a:xfrm>
            <a:off x="8517470" y="2248218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>
            <a:off x="9578882" y="460803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>
            <a:off x="9522496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>
            <a:off x="11034052" y="3709992"/>
            <a:ext cx="117318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60704"/>
            <a:ext cx="7132320" cy="1773936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4C76-4814-6AFA-CEFD-F82B9ED9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108960"/>
            <a:ext cx="3291840" cy="2651760"/>
          </a:xfrm>
        </p:spPr>
        <p:txBody>
          <a:bodyPr/>
          <a:lstStyle>
            <a:lvl1pPr marL="0" indent="0">
              <a:buNone/>
              <a:defRPr sz="1800"/>
            </a:lvl1pPr>
            <a:lvl2pPr marL="347472">
              <a:defRPr sz="1800"/>
            </a:lvl2pPr>
            <a:lvl3pPr marL="731520">
              <a:defRPr sz="1800"/>
            </a:lvl3pPr>
            <a:lvl4pPr marL="109728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2F254A-B4C7-D072-FEB9-22F9A2B0CA64}"/>
              </a:ext>
            </a:extLst>
          </p:cNvPr>
          <p:cNvSpPr>
            <a:spLocks noGrp="1"/>
          </p:cNvSpPr>
          <p:nvPr>
            <p:ph idx="56"/>
          </p:nvPr>
        </p:nvSpPr>
        <p:spPr>
          <a:xfrm>
            <a:off x="4754880" y="3108960"/>
            <a:ext cx="3291840" cy="2651760"/>
          </a:xfrm>
        </p:spPr>
        <p:txBody>
          <a:bodyPr/>
          <a:lstStyle>
            <a:lvl1pPr marL="0" indent="0">
              <a:buNone/>
              <a:defRPr sz="1800"/>
            </a:lvl1pPr>
            <a:lvl2pPr marL="347472">
              <a:defRPr sz="1800"/>
            </a:lvl2pPr>
            <a:lvl3pPr marL="731520">
              <a:defRPr sz="1800"/>
            </a:lvl3pPr>
            <a:lvl4pPr marL="109728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DBF4DF-D0B4-1DA6-0271-5D4033A9C19C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4389120" cy="2103120"/>
          </a:xfrm>
        </p:spPr>
        <p:txBody>
          <a:bodyPr anchor="b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03123E-E3E0-5E2A-E1FB-EC28A2C68EE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4400" y="3108960"/>
            <a:ext cx="4389120" cy="192024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0A6B95-C59B-C125-7957-8C41B3789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160" y="731520"/>
            <a:ext cx="5367528" cy="52120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8CD2E87-8426-FC12-6665-A6E2F64FEA93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-9525" y="5039331"/>
            <a:ext cx="986377" cy="128016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D35CF771-1335-6C94-6AA8-AF68EADDDF00}"/>
              </a:ext>
            </a:extLst>
          </p:cNvPr>
          <p:cNvSpPr/>
          <p:nvPr userDrawn="1"/>
        </p:nvSpPr>
        <p:spPr>
          <a:xfrm>
            <a:off x="1140014" y="5142797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39082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47">
            <a:extLst>
              <a:ext uri="{FF2B5EF4-FFF2-40B4-BE49-F238E27FC236}">
                <a16:creationId xmlns:a16="http://schemas.microsoft.com/office/drawing/2014/main" id="{117BCD91-6BBA-AACD-3424-C3A4E5C1AB1D}"/>
              </a:ext>
            </a:extLst>
          </p:cNvPr>
          <p:cNvSpPr>
            <a:spLocks noGrp="1" noChangeAspect="1"/>
          </p:cNvSpPr>
          <p:nvPr>
            <p:ph type="pic" sz="quarter" idx="48"/>
          </p:nvPr>
        </p:nvSpPr>
        <p:spPr>
          <a:xfrm>
            <a:off x="914400" y="539496"/>
            <a:ext cx="5025207" cy="577900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/>
              <a:t>Click icon to add picture</a:t>
            </a:r>
            <a:endParaRPr lang="en-US" altLang="zh-CN" noProof="0" dirty="0"/>
          </a:p>
        </p:txBody>
      </p:sp>
      <p:pic>
        <p:nvPicPr>
          <p:cNvPr id="7" name="Shape 33">
            <a:extLst>
              <a:ext uri="{FF2B5EF4-FFF2-40B4-BE49-F238E27FC236}">
                <a16:creationId xmlns:a16="http://schemas.microsoft.com/office/drawing/2014/main" id="{78B6A20E-2402-E586-7E92-A2C0D0B8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2010" y="4038403"/>
            <a:ext cx="1438713" cy="1645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3" name="Freeform: Shape 11">
            <a:extLst>
              <a:ext uri="{FF2B5EF4-FFF2-40B4-BE49-F238E27FC236}">
                <a16:creationId xmlns:a16="http://schemas.microsoft.com/office/drawing/2014/main" id="{20E24AA2-A4D8-FFB3-C801-0E57990B8CB6}"/>
              </a:ext>
            </a:extLst>
          </p:cNvPr>
          <p:cNvSpPr/>
          <p:nvPr userDrawn="1"/>
        </p:nvSpPr>
        <p:spPr>
          <a:xfrm>
            <a:off x="1360235" y="5541405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1FEC53F3-5030-5BCF-54CA-ABB14457C073}"/>
              </a:ext>
            </a:extLst>
          </p:cNvPr>
          <p:cNvSpPr/>
          <p:nvPr userDrawn="1"/>
        </p:nvSpPr>
        <p:spPr>
          <a:xfrm>
            <a:off x="5429027" y="393334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1" r:id="rId2"/>
    <p:sldLayoutId id="2147483674" r:id="rId3"/>
    <p:sldLayoutId id="2147483669" r:id="rId4"/>
    <p:sldLayoutId id="2147483655" r:id="rId5"/>
    <p:sldLayoutId id="2147483651" r:id="rId6"/>
    <p:sldLayoutId id="2147483662" r:id="rId7"/>
    <p:sldLayoutId id="2147483672" r:id="rId8"/>
    <p:sldLayoutId id="2147483653" r:id="rId9"/>
    <p:sldLayoutId id="2147483663" r:id="rId10"/>
    <p:sldLayoutId id="2147483665" r:id="rId11"/>
  </p:sldLayoutIdLst>
  <p:transition spd="slow"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73152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09728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46304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899" y="711770"/>
            <a:ext cx="6825341" cy="1688374"/>
          </a:xfrm>
        </p:spPr>
        <p:txBody>
          <a:bodyPr lIns="0" anchor="b" anchorCtr="0"/>
          <a:lstStyle/>
          <a:p>
            <a:r>
              <a:rPr lang="en-US" dirty="0">
                <a:latin typeface="Amazon Ember" panose="020B0703020204020204" pitchFamily="34" charset="0"/>
                <a:ea typeface="Amazon Ember" panose="020B0703020204020204" pitchFamily="34" charset="0"/>
                <a:cs typeface="Amazon Ember" panose="020B0703020204020204" pitchFamily="34" charset="0"/>
              </a:rPr>
              <a:t>Fake News Detection &amp; Verification Tool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0894" y="4172084"/>
            <a:ext cx="4912598" cy="914400"/>
          </a:xfrm>
        </p:spPr>
        <p:txBody>
          <a:bodyPr/>
          <a:lstStyle/>
          <a:p>
            <a:r>
              <a:rPr lang="en-US" dirty="0">
                <a:latin typeface="Amazon Ember" panose="020B0703020204020204" pitchFamily="34" charset="0"/>
                <a:ea typeface="Amazon Ember" panose="020B0703020204020204" pitchFamily="34" charset="0"/>
                <a:cs typeface="Amazon Ember" panose="020B0703020204020204" pitchFamily="34" charset="0"/>
              </a:rPr>
              <a:t>Presenter: Madhu T K</a:t>
            </a:r>
          </a:p>
        </p:txBody>
      </p:sp>
      <p:pic>
        <p:nvPicPr>
          <p:cNvPr id="20" name="Picture Placeholder 19" descr="Two people looking at a laptop at a table">
            <a:extLst>
              <a:ext uri="{FF2B5EF4-FFF2-40B4-BE49-F238E27FC236}">
                <a16:creationId xmlns:a16="http://schemas.microsoft.com/office/drawing/2014/main" id="{E83BB08F-E403-8715-0B24-AD9E4B72C80E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3" r="23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36811E-E8AC-94A1-BD91-1F091B6F23C8}"/>
              </a:ext>
            </a:extLst>
          </p:cNvPr>
          <p:cNvSpPr txBox="1"/>
          <p:nvPr/>
        </p:nvSpPr>
        <p:spPr>
          <a:xfrm>
            <a:off x="1184693" y="4561551"/>
            <a:ext cx="3370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IN" b="1" dirty="0">
                <a:solidFill>
                  <a:schemeClr val="bg1"/>
                </a:solidFill>
                <a:latin typeface="Amazon Ember" panose="020B0703020204020204" pitchFamily="34" charset="0"/>
                <a:ea typeface="Amazon Ember" panose="020B0703020204020204" pitchFamily="34" charset="0"/>
                <a:cs typeface="Amazon Ember" panose="020B0703020204020204" pitchFamily="34" charset="0"/>
              </a:rPr>
              <a:t>Guided by: Mrs. Manjuladevi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5F354-12C0-DBBD-4471-48788D51681E}"/>
              </a:ext>
            </a:extLst>
          </p:cNvPr>
          <p:cNvSpPr txBox="1">
            <a:spLocks/>
          </p:cNvSpPr>
          <p:nvPr/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BD12358-51D2-46B3-9BDE-DF29528B9454}" type="slidenum">
              <a:rPr lang="en-US" smtClean="0">
                <a:solidFill>
                  <a:schemeClr val="bg1"/>
                </a:solidFill>
                <a:latin typeface="Amazon Ember" panose="020B0703020204020204" pitchFamily="34" charset="0"/>
                <a:ea typeface="Amazon Ember" panose="020B0703020204020204" pitchFamily="34" charset="0"/>
                <a:cs typeface="Amazon Ember" panose="020B0703020204020204" pitchFamily="34" charset="0"/>
              </a:rPr>
              <a:pPr/>
              <a:t>1</a:t>
            </a:fld>
            <a:endParaRPr lang="en-US" dirty="0">
              <a:solidFill>
                <a:schemeClr val="bg1"/>
              </a:solidFill>
              <a:latin typeface="Amazon Ember" panose="020B0703020204020204" pitchFamily="34" charset="0"/>
              <a:ea typeface="Amazon Ember" panose="020B0703020204020204" pitchFamily="34" charset="0"/>
              <a:cs typeface="Amazon Ember" panose="020B07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ED7F6-BE86-4A11-C422-B47ED00529C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>
                <a:latin typeface="+mj-lt"/>
              </a:rPr>
              <a:pPr/>
              <a:t>10</a:t>
            </a:fld>
            <a:endParaRPr lang="en-US" altLang="zh-CN" noProof="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F9CCD-526C-6D48-79FA-5079165C4404}"/>
              </a:ext>
            </a:extLst>
          </p:cNvPr>
          <p:cNvSpPr txBox="1"/>
          <p:nvPr/>
        </p:nvSpPr>
        <p:spPr>
          <a:xfrm>
            <a:off x="4916109" y="2015102"/>
            <a:ext cx="6106884" cy="3787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+mj-lt"/>
              </a:rPr>
              <a:t>Users Table: </a:t>
            </a:r>
            <a:r>
              <a:rPr lang="en-IN" dirty="0">
                <a:solidFill>
                  <a:schemeClr val="bg1"/>
                </a:solidFill>
                <a:latin typeface="+mj-lt"/>
              </a:rPr>
              <a:t>Stores user credentials and profile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+mj-lt"/>
              </a:rPr>
              <a:t>Articles Table: </a:t>
            </a:r>
            <a:r>
              <a:rPr lang="en-IN" dirty="0">
                <a:solidFill>
                  <a:schemeClr val="bg1"/>
                </a:solidFill>
                <a:latin typeface="+mj-lt"/>
              </a:rPr>
              <a:t>Stores original news content submitted for analysis.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+mj-lt"/>
              </a:rPr>
              <a:t>Processed Text Table: </a:t>
            </a:r>
            <a:r>
              <a:rPr lang="en-IN" dirty="0">
                <a:solidFill>
                  <a:schemeClr val="bg1"/>
                </a:solidFill>
                <a:latin typeface="+mj-lt"/>
              </a:rPr>
              <a:t>Stores the cleaned and tokenized versions of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+mj-lt"/>
              </a:rPr>
              <a:t>Entities Table: </a:t>
            </a:r>
            <a:r>
              <a:rPr lang="en-IN" dirty="0">
                <a:solidFill>
                  <a:schemeClr val="bg1"/>
                </a:solidFill>
                <a:latin typeface="+mj-lt"/>
              </a:rPr>
              <a:t>Stores extracted named entities (People, Organizations, Locations).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+mj-lt"/>
              </a:rPr>
              <a:t>Verification Results Table: </a:t>
            </a:r>
            <a:r>
              <a:rPr lang="en-IN" dirty="0">
                <a:solidFill>
                  <a:schemeClr val="bg1"/>
                </a:solidFill>
                <a:latin typeface="+mj-lt"/>
              </a:rPr>
              <a:t>Archives the API results and final classification scores.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3ED2B-A00E-F314-EC39-69AE573B04EA}"/>
              </a:ext>
            </a:extLst>
          </p:cNvPr>
          <p:cNvSpPr txBox="1"/>
          <p:nvPr/>
        </p:nvSpPr>
        <p:spPr>
          <a:xfrm>
            <a:off x="5454952" y="274955"/>
            <a:ext cx="61068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+mj-lt"/>
              </a:rPr>
              <a:t>Database Schema</a:t>
            </a:r>
            <a:endParaRPr lang="en-IN" sz="3600" b="1" dirty="0">
              <a:latin typeface="+mj-lt"/>
            </a:endParaRPr>
          </a:p>
        </p:txBody>
      </p:sp>
      <p:pic>
        <p:nvPicPr>
          <p:cNvPr id="10248" name="Picture 8" descr="A low angle view of a building">
            <a:extLst>
              <a:ext uri="{FF2B5EF4-FFF2-40B4-BE49-F238E27FC236}">
                <a16:creationId xmlns:a16="http://schemas.microsoft.com/office/drawing/2014/main" id="{3A67DA10-B279-2421-5DC8-82CDB0393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29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15833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A woman with VR goggles on her face&#10;">
            <a:extLst>
              <a:ext uri="{FF2B5EF4-FFF2-40B4-BE49-F238E27FC236}">
                <a16:creationId xmlns:a16="http://schemas.microsoft.com/office/drawing/2014/main" id="{E9CB7DD8-A060-9B8D-DFD2-94254067F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80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EE69C-0E97-23FD-3423-AEA691ED7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569" y="6243320"/>
            <a:ext cx="458592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A2E48D-71DC-1749-004C-04EDB834F30E}"/>
              </a:ext>
            </a:extLst>
          </p:cNvPr>
          <p:cNvSpPr txBox="1"/>
          <p:nvPr/>
        </p:nvSpPr>
        <p:spPr>
          <a:xfrm>
            <a:off x="5832299" y="1302691"/>
            <a:ext cx="6106886" cy="4618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Summary: The project successfully demonstrates that AI can effectively distinguish between reliable and deceptive news patterns.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Impact: This tool empowers users to verify information before sharing, helping to curb the spread of misinformation.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Future Scope: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Integration with social media platforms (Twitter/Facebook bots).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Support for multiple languages (Hindi, Spanish, etc.).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Real-time URL scraping and verification.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05C45-9845-85F4-D8E7-5DF8B7246542}"/>
              </a:ext>
            </a:extLst>
          </p:cNvPr>
          <p:cNvSpPr txBox="1"/>
          <p:nvPr/>
        </p:nvSpPr>
        <p:spPr>
          <a:xfrm>
            <a:off x="6962599" y="419179"/>
            <a:ext cx="2689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6265438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B905D-6D08-000E-01F4-E404EA541F04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12</a:t>
            </a:fld>
            <a:endParaRPr lang="en-US" altLang="zh-CN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8A4B1-912E-23D9-EBD1-8C2424B94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461" y="274955"/>
            <a:ext cx="6263740" cy="57666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16F3B4-991A-148C-FA0E-8D51C6D50D35}"/>
              </a:ext>
            </a:extLst>
          </p:cNvPr>
          <p:cNvSpPr txBox="1"/>
          <p:nvPr/>
        </p:nvSpPr>
        <p:spPr>
          <a:xfrm>
            <a:off x="715886" y="1801959"/>
            <a:ext cx="3314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Backend Logic (Flask + Model)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FAA9A0-D02C-91C8-8CCE-54728133AA02}"/>
              </a:ext>
            </a:extLst>
          </p:cNvPr>
          <p:cNvSpPr txBox="1"/>
          <p:nvPr/>
        </p:nvSpPr>
        <p:spPr>
          <a:xfrm>
            <a:off x="649817" y="450334"/>
            <a:ext cx="3177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Sample Code</a:t>
            </a:r>
          </a:p>
        </p:txBody>
      </p:sp>
    </p:spTree>
    <p:extLst>
      <p:ext uri="{BB962C8B-B14F-4D97-AF65-F5344CB8AC3E}">
        <p14:creationId xmlns:p14="http://schemas.microsoft.com/office/powerpoint/2010/main" val="402823686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F102CE-6E19-B575-AF10-0181E59D2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4" y="1179704"/>
            <a:ext cx="6687956" cy="43066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F9F58-4B8D-C601-CF9A-214A4B9455E3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13</a:t>
            </a:fld>
            <a:endParaRPr lang="en-US" altLang="zh-CN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BDFA5F-CAA2-BC9E-7272-B8F428E569D7}"/>
              </a:ext>
            </a:extLst>
          </p:cNvPr>
          <p:cNvSpPr txBox="1"/>
          <p:nvPr/>
        </p:nvSpPr>
        <p:spPr>
          <a:xfrm>
            <a:off x="7492815" y="2827853"/>
            <a:ext cx="3930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User View: The web page displays a Red banner stating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CACA5-D535-8E39-A470-FDDE29E1C149}"/>
              </a:ext>
            </a:extLst>
          </p:cNvPr>
          <p:cNvSpPr txBox="1"/>
          <p:nvPr/>
        </p:nvSpPr>
        <p:spPr>
          <a:xfrm>
            <a:off x="3873500" y="203201"/>
            <a:ext cx="17991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+mj-lt"/>
              </a:rPr>
              <a:t>Output</a:t>
            </a:r>
            <a:endParaRPr lang="en-IN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381481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0" y="731520"/>
            <a:ext cx="5394960" cy="210312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bstract image">
            <a:extLst>
              <a:ext uri="{FF2B5EF4-FFF2-40B4-BE49-F238E27FC236}">
                <a16:creationId xmlns:a16="http://schemas.microsoft.com/office/drawing/2014/main" id="{AD9E9470-5085-1864-5235-8FEC9883B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0F9171-528F-BAE6-8AC4-D8846F20A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>
                <a:latin typeface="Amazon Ember" panose="020B0703020204020204" pitchFamily="34" charset="0"/>
                <a:ea typeface="Amazon Ember" panose="020B0703020204020204" pitchFamily="34" charset="0"/>
                <a:cs typeface="Amazon Ember" panose="020B0703020204020204" pitchFamily="34" charset="0"/>
              </a:rPr>
              <a:t>2</a:t>
            </a:fld>
            <a:endParaRPr lang="en-US" dirty="0">
              <a:latin typeface="Amazon Ember" panose="020B0703020204020204" pitchFamily="34" charset="0"/>
              <a:ea typeface="Amazon Ember" panose="020B0703020204020204" pitchFamily="34" charset="0"/>
              <a:cs typeface="Amazon Ember" panose="020B0703020204020204" pitchFamily="34" charset="0"/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A7C6431-17BD-A3D0-E3DC-8D3056A01E34}"/>
              </a:ext>
            </a:extLst>
          </p:cNvPr>
          <p:cNvSpPr/>
          <p:nvPr/>
        </p:nvSpPr>
        <p:spPr>
          <a:xfrm rot="16200000">
            <a:off x="8736372" y="2437788"/>
            <a:ext cx="2145919" cy="1913129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Amazon Ember" panose="020B0703020204020204" pitchFamily="34" charset="0"/>
              <a:ea typeface="Amazon Ember" panose="020B0703020204020204" pitchFamily="34" charset="0"/>
              <a:cs typeface="Amazon Ember" panose="020B0703020204020204" pitchFamily="34" charset="0"/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EDABD417-DEAD-4F6C-7D3F-01EFDBD68F65}"/>
              </a:ext>
            </a:extLst>
          </p:cNvPr>
          <p:cNvSpPr/>
          <p:nvPr/>
        </p:nvSpPr>
        <p:spPr>
          <a:xfrm rot="16200000">
            <a:off x="7584886" y="482155"/>
            <a:ext cx="2145919" cy="1913129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Amazon Ember" panose="020B0703020204020204" pitchFamily="34" charset="0"/>
              <a:ea typeface="Amazon Ember" panose="020B0703020204020204" pitchFamily="34" charset="0"/>
              <a:cs typeface="Amazon Ember" panose="020B0703020204020204" pitchFamily="34" charset="0"/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2738B975-BC76-1554-E480-EFAB08ACFDB0}"/>
              </a:ext>
            </a:extLst>
          </p:cNvPr>
          <p:cNvSpPr/>
          <p:nvPr/>
        </p:nvSpPr>
        <p:spPr>
          <a:xfrm rot="16200000">
            <a:off x="5281914" y="482155"/>
            <a:ext cx="2145919" cy="1913129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Amazon Ember" panose="020B0703020204020204" pitchFamily="34" charset="0"/>
              <a:ea typeface="Amazon Ember" panose="020B0703020204020204" pitchFamily="34" charset="0"/>
              <a:cs typeface="Amazon Ember" panose="020B0703020204020204" pitchFamily="34" charset="0"/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02A90065-51D7-649F-D9B5-8F7FD60AE226}"/>
              </a:ext>
            </a:extLst>
          </p:cNvPr>
          <p:cNvSpPr/>
          <p:nvPr/>
        </p:nvSpPr>
        <p:spPr>
          <a:xfrm rot="16200000">
            <a:off x="6433401" y="2472435"/>
            <a:ext cx="2145919" cy="1913129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Amazon Ember" panose="020B0703020204020204" pitchFamily="34" charset="0"/>
              <a:ea typeface="Amazon Ember" panose="020B0703020204020204" pitchFamily="34" charset="0"/>
              <a:cs typeface="Amazon Ember" panose="020B0703020204020204" pitchFamily="34" charset="0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666F8C47-908B-A8CB-798C-38A5A516D091}"/>
              </a:ext>
            </a:extLst>
          </p:cNvPr>
          <p:cNvSpPr/>
          <p:nvPr/>
        </p:nvSpPr>
        <p:spPr>
          <a:xfrm rot="16200000">
            <a:off x="4130429" y="2472435"/>
            <a:ext cx="2145919" cy="1913129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Amazon Ember" panose="020B0703020204020204" pitchFamily="34" charset="0"/>
              <a:ea typeface="Amazon Ember" panose="020B0703020204020204" pitchFamily="34" charset="0"/>
              <a:cs typeface="Amazon Ember" panose="020B0703020204020204" pitchFamily="34" charset="0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203AC82D-211B-B941-F5C8-2FCCCD74E22A}"/>
              </a:ext>
            </a:extLst>
          </p:cNvPr>
          <p:cNvSpPr/>
          <p:nvPr/>
        </p:nvSpPr>
        <p:spPr>
          <a:xfrm rot="16200000">
            <a:off x="5281914" y="4462714"/>
            <a:ext cx="2145919" cy="1913129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Amazon Ember" panose="020B0703020204020204" pitchFamily="34" charset="0"/>
              <a:ea typeface="Amazon Ember" panose="020B0703020204020204" pitchFamily="34" charset="0"/>
              <a:cs typeface="Amazon Ember" panose="020B0703020204020204" pitchFamily="34" charset="0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A27367EC-E343-4E59-1AE2-4ABF6D958613}"/>
              </a:ext>
            </a:extLst>
          </p:cNvPr>
          <p:cNvSpPr/>
          <p:nvPr/>
        </p:nvSpPr>
        <p:spPr>
          <a:xfrm rot="16200000">
            <a:off x="7584886" y="4393421"/>
            <a:ext cx="2145919" cy="1913129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Amazon Ember" panose="020B0703020204020204" pitchFamily="34" charset="0"/>
              <a:ea typeface="Amazon Ember" panose="020B0703020204020204" pitchFamily="34" charset="0"/>
              <a:cs typeface="Amazon Ember" panose="020B0703020204020204" pitchFamily="34" charset="0"/>
            </a:endParaRP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D643D842-FDB0-444A-2F4A-FE5D58624F06}"/>
              </a:ext>
            </a:extLst>
          </p:cNvPr>
          <p:cNvSpPr/>
          <p:nvPr/>
        </p:nvSpPr>
        <p:spPr>
          <a:xfrm rot="16200000">
            <a:off x="9887857" y="4385305"/>
            <a:ext cx="2145919" cy="1913129"/>
          </a:xfrm>
          <a:prstGeom prst="hexagon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Amazon Ember" panose="020B0703020204020204" pitchFamily="34" charset="0"/>
              <a:ea typeface="Amazon Ember" panose="020B0703020204020204" pitchFamily="34" charset="0"/>
              <a:cs typeface="Amazon Ember" panose="020B0703020204020204" pitchFamily="34" charset="0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5016787-0F5D-49E7-E959-33E68CEA802B}"/>
              </a:ext>
            </a:extLst>
          </p:cNvPr>
          <p:cNvSpPr/>
          <p:nvPr/>
        </p:nvSpPr>
        <p:spPr>
          <a:xfrm rot="16200000">
            <a:off x="9887857" y="490270"/>
            <a:ext cx="2145919" cy="1913129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Amazon Ember" panose="020B0703020204020204" pitchFamily="34" charset="0"/>
              <a:ea typeface="Amazon Ember" panose="020B0703020204020204" pitchFamily="34" charset="0"/>
              <a:cs typeface="Amazon Ember" panose="020B0703020204020204" pitchFamily="34" charset="0"/>
            </a:endParaRPr>
          </a:p>
        </p:txBody>
      </p:sp>
      <p:sp>
        <p:nvSpPr>
          <p:cNvPr id="16" name="Hexagon 27">
            <a:extLst>
              <a:ext uri="{FF2B5EF4-FFF2-40B4-BE49-F238E27FC236}">
                <a16:creationId xmlns:a16="http://schemas.microsoft.com/office/drawing/2014/main" id="{CE16676D-AE4D-025E-6C9F-38F6E2B00F91}"/>
              </a:ext>
            </a:extLst>
          </p:cNvPr>
          <p:cNvSpPr/>
          <p:nvPr/>
        </p:nvSpPr>
        <p:spPr>
          <a:xfrm rot="16200000">
            <a:off x="10555822" y="2855899"/>
            <a:ext cx="2241803" cy="1041972"/>
          </a:xfrm>
          <a:custGeom>
            <a:avLst/>
            <a:gdLst>
              <a:gd name="connsiteX0" fmla="*/ 0 w 2145919"/>
              <a:gd name="connsiteY0" fmla="*/ 956565 h 1913129"/>
              <a:gd name="connsiteX1" fmla="*/ 478282 w 2145919"/>
              <a:gd name="connsiteY1" fmla="*/ 0 h 1913129"/>
              <a:gd name="connsiteX2" fmla="*/ 1667637 w 2145919"/>
              <a:gd name="connsiteY2" fmla="*/ 0 h 1913129"/>
              <a:gd name="connsiteX3" fmla="*/ 2145919 w 2145919"/>
              <a:gd name="connsiteY3" fmla="*/ 956565 h 1913129"/>
              <a:gd name="connsiteX4" fmla="*/ 1667637 w 2145919"/>
              <a:gd name="connsiteY4" fmla="*/ 1913129 h 1913129"/>
              <a:gd name="connsiteX5" fmla="*/ 478282 w 2145919"/>
              <a:gd name="connsiteY5" fmla="*/ 1913129 h 1913129"/>
              <a:gd name="connsiteX6" fmla="*/ 0 w 2145919"/>
              <a:gd name="connsiteY6" fmla="*/ 956565 h 1913129"/>
              <a:gd name="connsiteX0" fmla="*/ 45416 w 2191335"/>
              <a:gd name="connsiteY0" fmla="*/ 956565 h 1913129"/>
              <a:gd name="connsiteX1" fmla="*/ 523698 w 2191335"/>
              <a:gd name="connsiteY1" fmla="*/ 0 h 1913129"/>
              <a:gd name="connsiteX2" fmla="*/ 1713053 w 2191335"/>
              <a:gd name="connsiteY2" fmla="*/ 0 h 1913129"/>
              <a:gd name="connsiteX3" fmla="*/ 2191335 w 2191335"/>
              <a:gd name="connsiteY3" fmla="*/ 956565 h 1913129"/>
              <a:gd name="connsiteX4" fmla="*/ 0 w 2191335"/>
              <a:gd name="connsiteY4" fmla="*/ 952431 h 1913129"/>
              <a:gd name="connsiteX5" fmla="*/ 523698 w 2191335"/>
              <a:gd name="connsiteY5" fmla="*/ 1913129 h 1913129"/>
              <a:gd name="connsiteX6" fmla="*/ 45416 w 2191335"/>
              <a:gd name="connsiteY6" fmla="*/ 956565 h 1913129"/>
              <a:gd name="connsiteX0" fmla="*/ 45416 w 2191335"/>
              <a:gd name="connsiteY0" fmla="*/ 956565 h 1102902"/>
              <a:gd name="connsiteX1" fmla="*/ 523698 w 2191335"/>
              <a:gd name="connsiteY1" fmla="*/ 0 h 1102902"/>
              <a:gd name="connsiteX2" fmla="*/ 1713053 w 2191335"/>
              <a:gd name="connsiteY2" fmla="*/ 0 h 1102902"/>
              <a:gd name="connsiteX3" fmla="*/ 2191335 w 2191335"/>
              <a:gd name="connsiteY3" fmla="*/ 956565 h 1102902"/>
              <a:gd name="connsiteX4" fmla="*/ 0 w 2191335"/>
              <a:gd name="connsiteY4" fmla="*/ 952431 h 1102902"/>
              <a:gd name="connsiteX5" fmla="*/ 25986 w 2191335"/>
              <a:gd name="connsiteY5" fmla="*/ 1102902 h 1102902"/>
              <a:gd name="connsiteX6" fmla="*/ 45416 w 2191335"/>
              <a:gd name="connsiteY6" fmla="*/ 956565 h 1102902"/>
              <a:gd name="connsiteX0" fmla="*/ 19430 w 2165349"/>
              <a:gd name="connsiteY0" fmla="*/ 956565 h 1102902"/>
              <a:gd name="connsiteX1" fmla="*/ 497712 w 2165349"/>
              <a:gd name="connsiteY1" fmla="*/ 0 h 1102902"/>
              <a:gd name="connsiteX2" fmla="*/ 1687067 w 2165349"/>
              <a:gd name="connsiteY2" fmla="*/ 0 h 1102902"/>
              <a:gd name="connsiteX3" fmla="*/ 2165349 w 2165349"/>
              <a:gd name="connsiteY3" fmla="*/ 956565 h 1102902"/>
              <a:gd name="connsiteX4" fmla="*/ 1520873 w 2165349"/>
              <a:gd name="connsiteY4" fmla="*/ 1036254 h 1102902"/>
              <a:gd name="connsiteX5" fmla="*/ 0 w 2165349"/>
              <a:gd name="connsiteY5" fmla="*/ 1102902 h 1102902"/>
              <a:gd name="connsiteX6" fmla="*/ 19430 w 2165349"/>
              <a:gd name="connsiteY6" fmla="*/ 956565 h 1102902"/>
              <a:gd name="connsiteX0" fmla="*/ 19430 w 2211068"/>
              <a:gd name="connsiteY0" fmla="*/ 956565 h 1102902"/>
              <a:gd name="connsiteX1" fmla="*/ 497712 w 2211068"/>
              <a:gd name="connsiteY1" fmla="*/ 0 h 1102902"/>
              <a:gd name="connsiteX2" fmla="*/ 1687067 w 2211068"/>
              <a:gd name="connsiteY2" fmla="*/ 0 h 1102902"/>
              <a:gd name="connsiteX3" fmla="*/ 2211068 w 2211068"/>
              <a:gd name="connsiteY3" fmla="*/ 1036578 h 1102902"/>
              <a:gd name="connsiteX4" fmla="*/ 1520873 w 2211068"/>
              <a:gd name="connsiteY4" fmla="*/ 1036254 h 1102902"/>
              <a:gd name="connsiteX5" fmla="*/ 0 w 2211068"/>
              <a:gd name="connsiteY5" fmla="*/ 1102902 h 1102902"/>
              <a:gd name="connsiteX6" fmla="*/ 19430 w 2211068"/>
              <a:gd name="connsiteY6" fmla="*/ 956565 h 1102902"/>
              <a:gd name="connsiteX0" fmla="*/ 27050 w 2218688"/>
              <a:gd name="connsiteY0" fmla="*/ 956565 h 1036578"/>
              <a:gd name="connsiteX1" fmla="*/ 505332 w 2218688"/>
              <a:gd name="connsiteY1" fmla="*/ 0 h 1036578"/>
              <a:gd name="connsiteX2" fmla="*/ 1694687 w 2218688"/>
              <a:gd name="connsiteY2" fmla="*/ 0 h 1036578"/>
              <a:gd name="connsiteX3" fmla="*/ 2218688 w 2218688"/>
              <a:gd name="connsiteY3" fmla="*/ 1036578 h 1036578"/>
              <a:gd name="connsiteX4" fmla="*/ 1528493 w 2218688"/>
              <a:gd name="connsiteY4" fmla="*/ 1036254 h 1036578"/>
              <a:gd name="connsiteX5" fmla="*/ 0 w 2218688"/>
              <a:gd name="connsiteY5" fmla="*/ 1034322 h 1036578"/>
              <a:gd name="connsiteX6" fmla="*/ 27050 w 2218688"/>
              <a:gd name="connsiteY6" fmla="*/ 956565 h 1036578"/>
              <a:gd name="connsiteX0" fmla="*/ 0 w 2191638"/>
              <a:gd name="connsiteY0" fmla="*/ 956565 h 1036578"/>
              <a:gd name="connsiteX1" fmla="*/ 478282 w 2191638"/>
              <a:gd name="connsiteY1" fmla="*/ 0 h 1036578"/>
              <a:gd name="connsiteX2" fmla="*/ 1667637 w 2191638"/>
              <a:gd name="connsiteY2" fmla="*/ 0 h 1036578"/>
              <a:gd name="connsiteX3" fmla="*/ 2191638 w 2191638"/>
              <a:gd name="connsiteY3" fmla="*/ 1036578 h 1036578"/>
              <a:gd name="connsiteX4" fmla="*/ 1501443 w 2191638"/>
              <a:gd name="connsiteY4" fmla="*/ 1036254 h 1036578"/>
              <a:gd name="connsiteX5" fmla="*/ 0 w 2191638"/>
              <a:gd name="connsiteY5" fmla="*/ 956565 h 1036578"/>
              <a:gd name="connsiteX0" fmla="*/ 0 w 2239898"/>
              <a:gd name="connsiteY0" fmla="*/ 1035305 h 1036578"/>
              <a:gd name="connsiteX1" fmla="*/ 526542 w 2239898"/>
              <a:gd name="connsiteY1" fmla="*/ 0 h 1036578"/>
              <a:gd name="connsiteX2" fmla="*/ 1715897 w 2239898"/>
              <a:gd name="connsiteY2" fmla="*/ 0 h 1036578"/>
              <a:gd name="connsiteX3" fmla="*/ 2239898 w 2239898"/>
              <a:gd name="connsiteY3" fmla="*/ 1036578 h 1036578"/>
              <a:gd name="connsiteX4" fmla="*/ 1549703 w 2239898"/>
              <a:gd name="connsiteY4" fmla="*/ 1036254 h 1036578"/>
              <a:gd name="connsiteX5" fmla="*/ 0 w 2239898"/>
              <a:gd name="connsiteY5" fmla="*/ 1035305 h 1036578"/>
              <a:gd name="connsiteX0" fmla="*/ 0 w 2241803"/>
              <a:gd name="connsiteY0" fmla="*/ 1031495 h 1036578"/>
              <a:gd name="connsiteX1" fmla="*/ 528447 w 2241803"/>
              <a:gd name="connsiteY1" fmla="*/ 0 h 1036578"/>
              <a:gd name="connsiteX2" fmla="*/ 1717802 w 2241803"/>
              <a:gd name="connsiteY2" fmla="*/ 0 h 1036578"/>
              <a:gd name="connsiteX3" fmla="*/ 2241803 w 2241803"/>
              <a:gd name="connsiteY3" fmla="*/ 1036578 h 1036578"/>
              <a:gd name="connsiteX4" fmla="*/ 1551608 w 2241803"/>
              <a:gd name="connsiteY4" fmla="*/ 1036254 h 1036578"/>
              <a:gd name="connsiteX5" fmla="*/ 0 w 2241803"/>
              <a:gd name="connsiteY5" fmla="*/ 1031495 h 1036578"/>
              <a:gd name="connsiteX0" fmla="*/ 0 w 2241803"/>
              <a:gd name="connsiteY0" fmla="*/ 1031495 h 1041972"/>
              <a:gd name="connsiteX1" fmla="*/ 528447 w 2241803"/>
              <a:gd name="connsiteY1" fmla="*/ 0 h 1041972"/>
              <a:gd name="connsiteX2" fmla="*/ 1717802 w 2241803"/>
              <a:gd name="connsiteY2" fmla="*/ 0 h 1041972"/>
              <a:gd name="connsiteX3" fmla="*/ 2241803 w 2241803"/>
              <a:gd name="connsiteY3" fmla="*/ 1036578 h 1041972"/>
              <a:gd name="connsiteX4" fmla="*/ 1368727 w 2241803"/>
              <a:gd name="connsiteY4" fmla="*/ 1041972 h 1041972"/>
              <a:gd name="connsiteX5" fmla="*/ 0 w 2241803"/>
              <a:gd name="connsiteY5" fmla="*/ 1031495 h 104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41803" h="1041972">
                <a:moveTo>
                  <a:pt x="0" y="1031495"/>
                </a:moveTo>
                <a:lnTo>
                  <a:pt x="528447" y="0"/>
                </a:lnTo>
                <a:lnTo>
                  <a:pt x="1717802" y="0"/>
                </a:lnTo>
                <a:lnTo>
                  <a:pt x="2241803" y="1036578"/>
                </a:lnTo>
                <a:lnTo>
                  <a:pt x="1368727" y="1041972"/>
                </a:lnTo>
                <a:lnTo>
                  <a:pt x="0" y="1031495"/>
                </a:lnTo>
                <a:close/>
              </a:path>
            </a:pathLst>
          </a:cu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Amazon Ember" panose="020B0703020204020204" pitchFamily="34" charset="0"/>
              <a:ea typeface="Amazon Ember" panose="020B0703020204020204" pitchFamily="34" charset="0"/>
              <a:cs typeface="Amazon Ember" panose="020B07030202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5B9BFF-1188-2424-0BF4-C61DC430B41D}"/>
              </a:ext>
            </a:extLst>
          </p:cNvPr>
          <p:cNvSpPr txBox="1"/>
          <p:nvPr/>
        </p:nvSpPr>
        <p:spPr>
          <a:xfrm>
            <a:off x="5371201" y="1071465"/>
            <a:ext cx="19131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mazon Ember" panose="020B0703020204020204" pitchFamily="34" charset="0"/>
                <a:ea typeface="Amazon Ember" panose="020B0703020204020204" pitchFamily="34" charset="0"/>
                <a:cs typeface="Amazon Ember" panose="020B0703020204020204" pitchFamily="34" charset="0"/>
              </a:rPr>
              <a:t>2. Problem Statement</a:t>
            </a:r>
            <a:endParaRPr lang="en-IN" dirty="0">
              <a:solidFill>
                <a:prstClr val="white"/>
              </a:solidFill>
              <a:latin typeface="Amazon Ember" panose="020B0703020204020204" pitchFamily="34" charset="0"/>
              <a:ea typeface="Amazon Ember" panose="020B0703020204020204" pitchFamily="34" charset="0"/>
              <a:cs typeface="Amazon Ember" panose="020B07030202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852598-504E-C0B2-B374-78EB9440BD3E}"/>
              </a:ext>
            </a:extLst>
          </p:cNvPr>
          <p:cNvSpPr txBox="1"/>
          <p:nvPr/>
        </p:nvSpPr>
        <p:spPr>
          <a:xfrm>
            <a:off x="7687821" y="1090925"/>
            <a:ext cx="19131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mazon Ember" panose="020B0703020204020204" pitchFamily="34" charset="0"/>
                <a:ea typeface="Amazon Ember" panose="020B0703020204020204" pitchFamily="34" charset="0"/>
                <a:cs typeface="Amazon Ember" panose="020B0703020204020204" pitchFamily="34" charset="0"/>
              </a:rPr>
              <a:t>3. Objectives</a:t>
            </a:r>
            <a:endParaRPr lang="en-IN" sz="1800" dirty="0">
              <a:solidFill>
                <a:prstClr val="white"/>
              </a:solidFill>
              <a:latin typeface="Amazon Ember" panose="020B0703020204020204" pitchFamily="34" charset="0"/>
              <a:ea typeface="Amazon Ember" panose="020B0703020204020204" pitchFamily="34" charset="0"/>
              <a:cs typeface="Amazon Ember" panose="020B07030202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33AE1B-BA6C-21F5-BCA9-47035ADE7ECC}"/>
              </a:ext>
            </a:extLst>
          </p:cNvPr>
          <p:cNvSpPr txBox="1"/>
          <p:nvPr/>
        </p:nvSpPr>
        <p:spPr>
          <a:xfrm>
            <a:off x="4246823" y="3171219"/>
            <a:ext cx="19131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mazon Ember" panose="020B0703020204020204" pitchFamily="34" charset="0"/>
                <a:ea typeface="Amazon Ember" panose="020B0703020204020204" pitchFamily="34" charset="0"/>
                <a:cs typeface="Amazon Ember" panose="020B0703020204020204" pitchFamily="34" charset="0"/>
              </a:rPr>
              <a:t>5. System Outcomes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55956E-3F7C-D819-7876-529DC0F467AE}"/>
              </a:ext>
            </a:extLst>
          </p:cNvPr>
          <p:cNvSpPr txBox="1"/>
          <p:nvPr/>
        </p:nvSpPr>
        <p:spPr>
          <a:xfrm>
            <a:off x="6562140" y="3054265"/>
            <a:ext cx="19131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mazon Ember" panose="020B0703020204020204" pitchFamily="34" charset="0"/>
                <a:ea typeface="Amazon Ember" panose="020B0703020204020204" pitchFamily="34" charset="0"/>
                <a:cs typeface="Amazon Ember" panose="020B0703020204020204" pitchFamily="34" charset="0"/>
              </a:rPr>
              <a:t>6.</a:t>
            </a:r>
            <a:r>
              <a:rPr lang="en-IN" b="1" dirty="0">
                <a:latin typeface="Amazon Ember" panose="020B0703020204020204" pitchFamily="34" charset="0"/>
                <a:ea typeface="Amazon Ember" panose="020B0703020204020204" pitchFamily="34" charset="0"/>
                <a:cs typeface="Amazon Ember" panose="020B0703020204020204" pitchFamily="34" charset="0"/>
              </a:rPr>
              <a:t> Modules Overview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C33652-825E-6CB8-0FCD-4CBE82EC051A}"/>
              </a:ext>
            </a:extLst>
          </p:cNvPr>
          <p:cNvSpPr txBox="1"/>
          <p:nvPr/>
        </p:nvSpPr>
        <p:spPr>
          <a:xfrm>
            <a:off x="8849647" y="2995898"/>
            <a:ext cx="1913129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mazon Ember" panose="020B0703020204020204" pitchFamily="34" charset="0"/>
                <a:ea typeface="Amazon Ember" panose="020B0703020204020204" pitchFamily="34" charset="0"/>
                <a:cs typeface="Amazon Ember" panose="020B0703020204020204" pitchFamily="34" charset="0"/>
              </a:rPr>
              <a:t>7. System Architecture </a:t>
            </a:r>
          </a:p>
          <a:p>
            <a:pPr algn="ctr"/>
            <a:endParaRPr lang="en-IN" b="1" dirty="0">
              <a:latin typeface="Amazon Ember" panose="020B0703020204020204" pitchFamily="34" charset="0"/>
              <a:ea typeface="Amazon Ember" panose="020B0703020204020204" pitchFamily="34" charset="0"/>
              <a:cs typeface="Amazon Ember" panose="020B07030202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31156C-8349-E3EF-8E5D-3322F7A50CEC}"/>
              </a:ext>
            </a:extLst>
          </p:cNvPr>
          <p:cNvSpPr txBox="1"/>
          <p:nvPr/>
        </p:nvSpPr>
        <p:spPr>
          <a:xfrm>
            <a:off x="5379194" y="5173568"/>
            <a:ext cx="19131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mazon Ember" panose="020B0703020204020204" pitchFamily="34" charset="0"/>
                <a:ea typeface="Amazon Ember" panose="020B0703020204020204" pitchFamily="34" charset="0"/>
                <a:cs typeface="Amazon Ember" panose="020B0703020204020204" pitchFamily="34" charset="0"/>
              </a:rPr>
              <a:t>8</a:t>
            </a:r>
            <a:r>
              <a:rPr lang="en-IN" b="1" dirty="0">
                <a:latin typeface="Amazon Ember" panose="020B0703020204020204" pitchFamily="34" charset="0"/>
                <a:ea typeface="Amazon Ember" panose="020B0703020204020204" pitchFamily="34" charset="0"/>
                <a:cs typeface="Amazon Ember" panose="020B0703020204020204" pitchFamily="34" charset="0"/>
              </a:rPr>
              <a:t>.Conclusion</a:t>
            </a:r>
            <a:endParaRPr lang="en-US" b="1" dirty="0">
              <a:latin typeface="Amazon Ember" panose="020B0703020204020204" pitchFamily="34" charset="0"/>
              <a:ea typeface="Amazon Ember" panose="020B0703020204020204" pitchFamily="34" charset="0"/>
              <a:cs typeface="Amazon Ember" panose="020B07030202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7C61AC-FED9-256D-C749-A6F7ABB9A8AF}"/>
              </a:ext>
            </a:extLst>
          </p:cNvPr>
          <p:cNvSpPr txBox="1"/>
          <p:nvPr/>
        </p:nvSpPr>
        <p:spPr>
          <a:xfrm>
            <a:off x="7738662" y="5127766"/>
            <a:ext cx="19131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mazon Ember" panose="020B0703020204020204" pitchFamily="34" charset="0"/>
                <a:ea typeface="Amazon Ember" panose="020B0703020204020204" pitchFamily="34" charset="0"/>
                <a:cs typeface="Amazon Ember" panose="020B0703020204020204" pitchFamily="34" charset="0"/>
              </a:rPr>
              <a:t>9. Sample code</a:t>
            </a: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E010F07-7D44-0187-D1E5-1EA2B0911D35}"/>
              </a:ext>
            </a:extLst>
          </p:cNvPr>
          <p:cNvSpPr/>
          <p:nvPr/>
        </p:nvSpPr>
        <p:spPr>
          <a:xfrm rot="16200000">
            <a:off x="2985712" y="482155"/>
            <a:ext cx="2145919" cy="1913129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Amazon Ember" panose="020B0703020204020204" pitchFamily="34" charset="0"/>
              <a:ea typeface="Amazon Ember" panose="020B0703020204020204" pitchFamily="34" charset="0"/>
              <a:cs typeface="Amazon Ember" panose="020B0703020204020204" pitchFamily="34" charset="0"/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CB96DAFB-F6B2-E500-F5A9-61A76A819470}"/>
              </a:ext>
            </a:extLst>
          </p:cNvPr>
          <p:cNvSpPr/>
          <p:nvPr/>
        </p:nvSpPr>
        <p:spPr>
          <a:xfrm rot="16200000">
            <a:off x="2985712" y="4462714"/>
            <a:ext cx="2145919" cy="1913129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Amazon Ember" panose="020B0703020204020204" pitchFamily="34" charset="0"/>
              <a:ea typeface="Amazon Ember" panose="020B0703020204020204" pitchFamily="34" charset="0"/>
              <a:cs typeface="Amazon Ember" panose="020B07030202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44982C-F787-609A-F6EF-B2DE272611C3}"/>
              </a:ext>
            </a:extLst>
          </p:cNvPr>
          <p:cNvSpPr txBox="1"/>
          <p:nvPr/>
        </p:nvSpPr>
        <p:spPr>
          <a:xfrm>
            <a:off x="3102106" y="1077502"/>
            <a:ext cx="19131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mazon Ember" panose="020B0703020204020204" pitchFamily="34" charset="0"/>
                <a:ea typeface="Amazon Ember" panose="020B0703020204020204" pitchFamily="34" charset="0"/>
                <a:cs typeface="Amazon Ember" panose="020B0703020204020204" pitchFamily="34" charset="0"/>
              </a:rPr>
              <a:t>1. Introduction </a:t>
            </a:r>
            <a:endParaRPr lang="en-IN" b="1" dirty="0">
              <a:solidFill>
                <a:prstClr val="white"/>
              </a:solidFill>
              <a:latin typeface="Amazon Ember" panose="020B0703020204020204" pitchFamily="34" charset="0"/>
              <a:ea typeface="Amazon Ember" panose="020B0703020204020204" pitchFamily="34" charset="0"/>
              <a:cs typeface="Amazon Ember" panose="020B07030202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7C1627-593E-2574-45B4-9065C802049A}"/>
              </a:ext>
            </a:extLst>
          </p:cNvPr>
          <p:cNvSpPr txBox="1"/>
          <p:nvPr/>
        </p:nvSpPr>
        <p:spPr>
          <a:xfrm>
            <a:off x="9961635" y="1081183"/>
            <a:ext cx="19131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mazon Ember" panose="020B0703020204020204" pitchFamily="34" charset="0"/>
                <a:ea typeface="Amazon Ember" panose="020B0703020204020204" pitchFamily="34" charset="0"/>
                <a:cs typeface="Amazon Ember" panose="020B0703020204020204" pitchFamily="34" charset="0"/>
              </a:rPr>
              <a:t>4. Technologies Used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D3ED6D-9F22-8513-683C-F196A714400E}"/>
              </a:ext>
            </a:extLst>
          </p:cNvPr>
          <p:cNvSpPr txBox="1"/>
          <p:nvPr/>
        </p:nvSpPr>
        <p:spPr>
          <a:xfrm>
            <a:off x="3082992" y="5173568"/>
            <a:ext cx="191312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mazon Ember" panose="020B0703020204020204" pitchFamily="34" charset="0"/>
                <a:ea typeface="Amazon Ember" panose="020B0703020204020204" pitchFamily="34" charset="0"/>
                <a:cs typeface="Amazon Ember" panose="020B0703020204020204" pitchFamily="34" charset="0"/>
              </a:rPr>
              <a:t>8.</a:t>
            </a:r>
            <a:r>
              <a:rPr lang="en-US" b="1" dirty="0">
                <a:latin typeface="Amazon Ember" panose="020B0703020204020204" pitchFamily="34" charset="0"/>
                <a:ea typeface="Amazon Ember" panose="020B0703020204020204" pitchFamily="34" charset="0"/>
                <a:cs typeface="Amazon Ember" panose="020B0703020204020204" pitchFamily="34" charset="0"/>
              </a:rPr>
              <a:t> Database Schema</a:t>
            </a:r>
            <a:endParaRPr lang="en-IN" b="1" dirty="0">
              <a:latin typeface="Amazon Ember" panose="020B0703020204020204" pitchFamily="34" charset="0"/>
              <a:ea typeface="Amazon Ember" panose="020B0703020204020204" pitchFamily="34" charset="0"/>
              <a:cs typeface="Amazon Ember" panose="020B0703020204020204" pitchFamily="34" charset="0"/>
            </a:endParaRP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3CE819ED-A63F-2DBF-89F9-E9DE4FE372DD}"/>
              </a:ext>
            </a:extLst>
          </p:cNvPr>
          <p:cNvSpPr/>
          <p:nvPr/>
        </p:nvSpPr>
        <p:spPr>
          <a:xfrm rot="16200000">
            <a:off x="9897759" y="4393421"/>
            <a:ext cx="2145919" cy="1913129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latin typeface="Amazon Ember" panose="020B0703020204020204" pitchFamily="34" charset="0"/>
              <a:ea typeface="Amazon Ember" panose="020B0703020204020204" pitchFamily="34" charset="0"/>
              <a:cs typeface="Amazon Ember" panose="020B07030202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7E42EE-A25D-F1FC-6507-4BE72C32B612}"/>
              </a:ext>
            </a:extLst>
          </p:cNvPr>
          <p:cNvSpPr txBox="1"/>
          <p:nvPr/>
        </p:nvSpPr>
        <p:spPr>
          <a:xfrm>
            <a:off x="9961634" y="5172292"/>
            <a:ext cx="19131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mazon Ember" panose="020B0703020204020204" pitchFamily="34" charset="0"/>
                <a:ea typeface="Amazon Ember" panose="020B0703020204020204" pitchFamily="34" charset="0"/>
                <a:cs typeface="Amazon Ember" panose="020B0703020204020204" pitchFamily="34" charset="0"/>
              </a:rPr>
              <a:t>10. Output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68039B4F-FF93-8E9E-48F5-C43442126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101" y="3105833"/>
            <a:ext cx="2065867" cy="646331"/>
          </a:xfrm>
        </p:spPr>
        <p:txBody>
          <a:bodyPr anchor="t" anchorCtr="0">
            <a:normAutofit/>
          </a:bodyPr>
          <a:lstStyle/>
          <a:p>
            <a:r>
              <a:rPr lang="en-US" sz="4000" dirty="0">
                <a:latin typeface="Amazon Ember" panose="020B0703020204020204" pitchFamily="34" charset="0"/>
                <a:ea typeface="Amazon Ember" panose="020B0703020204020204" pitchFamily="34" charset="0"/>
                <a:cs typeface="Amazon Ember" panose="020B0703020204020204" pitchFamily="34" charset="0"/>
              </a:rPr>
              <a:t>Agenda </a:t>
            </a:r>
          </a:p>
        </p:txBody>
      </p:sp>
    </p:spTree>
    <p:extLst>
      <p:ext uri="{BB962C8B-B14F-4D97-AF65-F5344CB8AC3E}">
        <p14:creationId xmlns:p14="http://schemas.microsoft.com/office/powerpoint/2010/main" val="189319336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DEF04-ABE5-1E98-366E-5B249E61D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8D9B8C-B2BC-483E-F536-E78CE8BDDE2F}"/>
              </a:ext>
            </a:extLst>
          </p:cNvPr>
          <p:cNvSpPr txBox="1"/>
          <p:nvPr/>
        </p:nvSpPr>
        <p:spPr>
          <a:xfrm>
            <a:off x="1754485" y="1206084"/>
            <a:ext cx="9104015" cy="4445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The Context: </a:t>
            </a:r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The rapid spread of misinformation on social media threatens public trust, safety, and democracy.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Current Limit: </a:t>
            </a:r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Manual fact-checking is slow and cannot scale in real-time to meet the volume of data.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Our Solution: </a:t>
            </a:r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An AI-powered detection system that provides automated, accurate, and fast credibility assessment.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Core Tech: </a:t>
            </a:r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This project utilizes NLP, Transformers, Deep Learning, and Fact-Checking APIs to verify claims.</a:t>
            </a:r>
            <a:endParaRPr lang="en-IN" sz="1800" dirty="0">
              <a:solidFill>
                <a:schemeClr val="bg1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1B1E5-9703-BC1D-0653-CB32A74896C1}"/>
              </a:ext>
            </a:extLst>
          </p:cNvPr>
          <p:cNvSpPr txBox="1"/>
          <p:nvPr/>
        </p:nvSpPr>
        <p:spPr>
          <a:xfrm>
            <a:off x="4454343" y="221199"/>
            <a:ext cx="3283313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Introduction</a:t>
            </a:r>
          </a:p>
          <a:p>
            <a:endParaRPr lang="en-IN" dirty="0"/>
          </a:p>
        </p:txBody>
      </p:sp>
      <p:pic>
        <p:nvPicPr>
          <p:cNvPr id="13" name="Picture Placeholder 4" descr="A classroom with kids putting their hands in the air">
            <a:extLst>
              <a:ext uri="{FF2B5EF4-FFF2-40B4-BE49-F238E27FC236}">
                <a16:creationId xmlns:a16="http://schemas.microsoft.com/office/drawing/2014/main" id="{0DD43020-4FD7-894E-7810-5B389EB107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71"/>
                    </a14:imgEffect>
                    <a14:imgEffect>
                      <a14:saturation sat="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/>
        </p:blipFill>
        <p:spPr>
          <a:xfrm>
            <a:off x="0" y="0"/>
            <a:ext cx="12188952" cy="6858000"/>
          </a:xfrm>
          <a:prstGeom prst="rect">
            <a:avLst/>
          </a:prstGeom>
          <a:noFill/>
          <a:ln w="44450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61527888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lose up of computer code">
            <a:extLst>
              <a:ext uri="{FF2B5EF4-FFF2-40B4-BE49-F238E27FC236}">
                <a16:creationId xmlns:a16="http://schemas.microsoft.com/office/drawing/2014/main" id="{1C8A83CB-3978-BD09-4265-5FA06EB2C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336E00-ED43-F6AC-A564-0CA4E5E78768}"/>
              </a:ext>
            </a:extLst>
          </p:cNvPr>
          <p:cNvSpPr txBox="1"/>
          <p:nvPr/>
        </p:nvSpPr>
        <p:spPr>
          <a:xfrm>
            <a:off x="2779865" y="1822186"/>
            <a:ext cx="8680979" cy="4445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Viral Misinformation: </a:t>
            </a:r>
            <a:r>
              <a:rPr lang="en-US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Fake news often spreads faster than verified information.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Real-World Impact: </a:t>
            </a:r>
            <a:r>
              <a:rPr lang="en-US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Misinformation affects critical areas such as elections, health decisions, public safety, and the economy.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The Gap: </a:t>
            </a:r>
            <a:r>
              <a:rPr lang="en-US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There is currently no unified tool to classify, verify, and explain misinformation in one place.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The Need: </a:t>
            </a:r>
            <a:r>
              <a:rPr lang="en-US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 requirement for an automated, explainable, and scalable detection system.</a:t>
            </a:r>
            <a:endParaRPr lang="en-IN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5945C5-3275-7D6A-AF45-1868E1FD6A54}"/>
              </a:ext>
            </a:extLst>
          </p:cNvPr>
          <p:cNvSpPr txBox="1"/>
          <p:nvPr/>
        </p:nvSpPr>
        <p:spPr>
          <a:xfrm>
            <a:off x="2413908" y="519113"/>
            <a:ext cx="73641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Problem Statement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9E6AB877-753E-EC2B-AFB0-431FEF7E1B9B}"/>
              </a:ext>
            </a:extLst>
          </p:cNvPr>
          <p:cNvSpPr txBox="1">
            <a:spLocks/>
          </p:cNvSpPr>
          <p:nvPr/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BD12358-51D2-46B3-9BDE-DF29528B9454}" type="slidenum">
              <a:rPr lang="en-US" smtClean="0">
                <a:solidFill>
                  <a:schemeClr val="bg1"/>
                </a:solidFill>
                <a:latin typeface="Amazon Ember" panose="020B0703020204020204" pitchFamily="34" charset="0"/>
                <a:ea typeface="Amazon Ember" panose="020B0703020204020204" pitchFamily="34" charset="0"/>
                <a:cs typeface="Amazon Ember" panose="020B0703020204020204" pitchFamily="34" charset="0"/>
              </a:rPr>
              <a:pPr/>
              <a:t>4</a:t>
            </a:fld>
            <a:endParaRPr lang="en-US" dirty="0">
              <a:solidFill>
                <a:schemeClr val="bg1"/>
              </a:solidFill>
              <a:latin typeface="Amazon Ember" panose="020B0703020204020204" pitchFamily="34" charset="0"/>
              <a:ea typeface="Amazon Ember" panose="020B0703020204020204" pitchFamily="34" charset="0"/>
              <a:cs typeface="Amazon Ember" panose="020B07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70612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A4F73C2-28AE-4720-60A4-D9C52C80B80C}"/>
              </a:ext>
            </a:extLst>
          </p:cNvPr>
          <p:cNvPicPr>
            <a:picLocks noGrp="1" noChangeAspect="1"/>
          </p:cNvPicPr>
          <p:nvPr>
            <p:ph type="pic" sz="quarter" idx="54"/>
          </p:nvPr>
        </p:nvPicPr>
        <p:blipFill>
          <a:blip r:embed="rId2">
            <a:alphaModFix amt="70000"/>
          </a:blip>
          <a:srcRect l="2998" r="2998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86B0C-BD6C-E468-CAC9-BD7E714811F8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CBD12358-51D2-46B3-9BDE-DF29528B9454}" type="slidenum">
              <a:rPr lang="en-US" smtClean="0">
                <a:latin typeface="+mj-lt"/>
              </a:rPr>
              <a:t>5</a:t>
            </a:fld>
            <a:endParaRPr lang="en-US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56A47-A703-C587-8745-90EA14226D33}"/>
              </a:ext>
            </a:extLst>
          </p:cNvPr>
          <p:cNvSpPr txBox="1"/>
          <p:nvPr/>
        </p:nvSpPr>
        <p:spPr>
          <a:xfrm>
            <a:off x="414868" y="1617134"/>
            <a:ext cx="5156200" cy="378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+mj-lt"/>
              </a:rPr>
              <a:t>Classification: </a:t>
            </a:r>
            <a:r>
              <a:rPr lang="en-IN" dirty="0">
                <a:solidFill>
                  <a:schemeClr val="bg1"/>
                </a:solidFill>
                <a:latin typeface="+mj-lt"/>
              </a:rPr>
              <a:t>Build an AI tool to classify news as "Real," "Suspicious," or "Fake".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+mj-lt"/>
              </a:rPr>
              <a:t>Verification: </a:t>
            </a:r>
            <a:r>
              <a:rPr lang="en-IN" dirty="0">
                <a:solidFill>
                  <a:schemeClr val="bg1"/>
                </a:solidFill>
                <a:latin typeface="+mj-lt"/>
              </a:rPr>
              <a:t>Enable real-time claim verification using trusted APIs.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+mj-lt"/>
              </a:rPr>
              <a:t>Explainability: </a:t>
            </a:r>
            <a:r>
              <a:rPr lang="en-IN" dirty="0">
                <a:solidFill>
                  <a:schemeClr val="bg1"/>
                </a:solidFill>
                <a:latin typeface="+mj-lt"/>
              </a:rPr>
              <a:t>Provide Explainable AI (XAI) features by highlighting suspicious phrases within the text.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+mj-lt"/>
              </a:rPr>
              <a:t>Usability:</a:t>
            </a:r>
            <a:r>
              <a:rPr lang="en-IN" dirty="0">
                <a:solidFill>
                  <a:schemeClr val="bg1"/>
                </a:solidFill>
                <a:latin typeface="+mj-lt"/>
              </a:rPr>
              <a:t> Support multilingual inputs and provide a user-friendly interface.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665D30-9638-8EA6-1563-A5C50AE2E33D}"/>
              </a:ext>
            </a:extLst>
          </p:cNvPr>
          <p:cNvSpPr txBox="1"/>
          <p:nvPr/>
        </p:nvSpPr>
        <p:spPr>
          <a:xfrm>
            <a:off x="2026375" y="311238"/>
            <a:ext cx="27435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+mj-lt"/>
              </a:rPr>
              <a:t>Objectives</a:t>
            </a:r>
            <a:endParaRPr lang="en-IN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404218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37" descr="A child standing on a stool with a megaphone on the side of the road">
            <a:extLst>
              <a:ext uri="{FF2B5EF4-FFF2-40B4-BE49-F238E27FC236}">
                <a16:creationId xmlns:a16="http://schemas.microsoft.com/office/drawing/2014/main" id="{C310FEE2-DF0E-359F-B209-147026B91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" b="76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8CE217-B47D-013C-645B-DD45384384A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>
                <a:solidFill>
                  <a:schemeClr val="tx1"/>
                </a:solidFill>
              </a:rPr>
              <a:pPr/>
              <a:t>6</a:t>
            </a:fld>
            <a:endParaRPr lang="en-US" altLang="zh-CN" noProof="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A33F-3655-4C78-9C6A-1EF8FB6F0EA7}"/>
              </a:ext>
            </a:extLst>
          </p:cNvPr>
          <p:cNvSpPr txBox="1"/>
          <p:nvPr/>
        </p:nvSpPr>
        <p:spPr>
          <a:xfrm>
            <a:off x="476065" y="1447128"/>
            <a:ext cx="8246533" cy="4618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NLP Technologies: Tokenization, </a:t>
            </a:r>
            <a:r>
              <a:rPr lang="en-IN" dirty="0" err="1"/>
              <a:t>Stopword</a:t>
            </a:r>
            <a:r>
              <a:rPr lang="en-IN" dirty="0"/>
              <a:t> removal, Lemmatization (using </a:t>
            </a:r>
            <a:r>
              <a:rPr lang="en-IN" dirty="0" err="1"/>
              <a:t>spaCy</a:t>
            </a:r>
            <a:r>
              <a:rPr lang="en-IN" dirty="0"/>
              <a:t>, NLTK).Named Entity Recognition (NER) and Dependency Parsing.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Machine Learning / Deep Learning: Transformer models (BERT, </a:t>
            </a:r>
            <a:r>
              <a:rPr lang="en-IN" dirty="0" err="1"/>
              <a:t>RoBERTa</a:t>
            </a:r>
            <a:r>
              <a:rPr lang="en-IN" dirty="0"/>
              <a:t>, </a:t>
            </a:r>
            <a:r>
              <a:rPr lang="en-IN" dirty="0" err="1"/>
              <a:t>DistilBERT</a:t>
            </a:r>
            <a:r>
              <a:rPr lang="en-IN" dirty="0"/>
              <a:t>) for high-accuracy </a:t>
            </a:r>
            <a:r>
              <a:rPr lang="en-IN" dirty="0" err="1"/>
              <a:t>classification.Fine</a:t>
            </a:r>
            <a:r>
              <a:rPr lang="en-IN" dirty="0"/>
              <a:t>-tuning pre-trained models for specific fake news datasets.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APIs &amp; Databases: Google Fact Check Tools API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Web &amp; Backend: Flask / </a:t>
            </a:r>
            <a:r>
              <a:rPr lang="en-IN" dirty="0" err="1"/>
              <a:t>FastAPI</a:t>
            </a:r>
            <a:r>
              <a:rPr lang="en-IN" dirty="0"/>
              <a:t> for server-side logic.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Libraries: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b="1" dirty="0"/>
              <a:t>Pandas &amp; NumPy:</a:t>
            </a:r>
            <a:r>
              <a:rPr lang="en-IN" dirty="0"/>
              <a:t> For data manipulation and numerical operations</a:t>
            </a:r>
          </a:p>
          <a:p>
            <a:pPr>
              <a:lnSpc>
                <a:spcPct val="150000"/>
              </a:lnSpc>
            </a:pPr>
            <a:r>
              <a:rPr lang="en-IN" b="1" dirty="0"/>
              <a:t>Scikit-learn:</a:t>
            </a:r>
            <a:r>
              <a:rPr lang="en-IN" dirty="0"/>
              <a:t> For ML algorithms like Passive Aggressive Classifier, Logistic Regression, and Multinomial Naive Bayes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51E5F-86DB-0F1F-A6B2-4BE1CBAC6631}"/>
              </a:ext>
            </a:extLst>
          </p:cNvPr>
          <p:cNvSpPr txBox="1"/>
          <p:nvPr/>
        </p:nvSpPr>
        <p:spPr>
          <a:xfrm>
            <a:off x="2240280" y="28585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/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27625468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7" descr="A child standing on a stool with a megaphone on the side of the road">
            <a:extLst>
              <a:ext uri="{FF2B5EF4-FFF2-40B4-BE49-F238E27FC236}">
                <a16:creationId xmlns:a16="http://schemas.microsoft.com/office/drawing/2014/main" id="{04CA6E39-2104-CD97-0895-EADA96162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F3283-05AB-3555-3E5D-6B2B370331C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>
                <a:solidFill>
                  <a:schemeClr val="tx1"/>
                </a:solidFill>
              </a:rPr>
              <a:pPr/>
              <a:t>7</a:t>
            </a:fld>
            <a:endParaRPr lang="en-US" altLang="zh-CN" noProof="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1DB1B-59CE-6007-5EB8-5ED5A542C8F2}"/>
              </a:ext>
            </a:extLst>
          </p:cNvPr>
          <p:cNvSpPr txBox="1"/>
          <p:nvPr/>
        </p:nvSpPr>
        <p:spPr>
          <a:xfrm>
            <a:off x="5090549" y="1452724"/>
            <a:ext cx="6103620" cy="5033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Accuracy:</a:t>
            </a:r>
            <a:r>
              <a:rPr lang="en-US" dirty="0"/>
              <a:t> The system achieves a high prediction accuracy (typically between 90% and 99%).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b="1" dirty="0"/>
              <a:t>Scoring: </a:t>
            </a:r>
            <a:r>
              <a:rPr lang="en-IN" dirty="0"/>
              <a:t>Automated detection returning a probability score (0–1).</a:t>
            </a:r>
          </a:p>
          <a:p>
            <a:pPr>
              <a:lnSpc>
                <a:spcPct val="150000"/>
              </a:lnSpc>
            </a:pPr>
            <a:r>
              <a:rPr lang="en-IN" b="1" dirty="0"/>
              <a:t>Fact-Checking: </a:t>
            </a:r>
            <a:r>
              <a:rPr lang="en-IN" dirty="0"/>
              <a:t>Real-time verification of specific factual claims against trusted sources.</a:t>
            </a:r>
          </a:p>
          <a:p>
            <a:pPr>
              <a:lnSpc>
                <a:spcPct val="150000"/>
              </a:lnSpc>
            </a:pPr>
            <a:r>
              <a:rPr lang="en-IN" b="1" dirty="0"/>
              <a:t>Transparency: </a:t>
            </a:r>
            <a:r>
              <a:rPr lang="en-IN" dirty="0"/>
              <a:t>Explainable results with suspicious keywords highlighted for the user.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Probability Score:</a:t>
            </a:r>
            <a:r>
              <a:rPr lang="en-US" dirty="0"/>
              <a:t> Provides the likelihood of the news being true or false.</a:t>
            </a:r>
          </a:p>
          <a:p>
            <a:pPr>
              <a:lnSpc>
                <a:spcPct val="150000"/>
              </a:lnSpc>
            </a:pPr>
            <a:r>
              <a:rPr lang="en-IN" b="1" dirty="0"/>
              <a:t>Interface: </a:t>
            </a:r>
            <a:r>
              <a:rPr lang="en-IN" dirty="0"/>
              <a:t>An interactive dashboard to view results and analytics.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0E25F-FD85-AEE0-EEED-412EC2C4EC5E}"/>
              </a:ext>
            </a:extLst>
          </p:cNvPr>
          <p:cNvSpPr txBox="1"/>
          <p:nvPr/>
        </p:nvSpPr>
        <p:spPr>
          <a:xfrm>
            <a:off x="5090549" y="218299"/>
            <a:ext cx="6103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System Outcomes</a:t>
            </a:r>
          </a:p>
        </p:txBody>
      </p:sp>
    </p:spTree>
    <p:extLst>
      <p:ext uri="{BB962C8B-B14F-4D97-AF65-F5344CB8AC3E}">
        <p14:creationId xmlns:p14="http://schemas.microsoft.com/office/powerpoint/2010/main" val="92321065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 descr="photo of person using laptop">
            <a:extLst>
              <a:ext uri="{FF2B5EF4-FFF2-40B4-BE49-F238E27FC236}">
                <a16:creationId xmlns:a16="http://schemas.microsoft.com/office/drawing/2014/main" id="{7EC76F04-8E1A-7444-FAB3-3642626A6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31315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B6BB5-A8A3-4E5B-3989-FCD0D8DB8B6B}"/>
              </a:ext>
            </a:extLst>
          </p:cNvPr>
          <p:cNvSpPr txBox="1"/>
          <p:nvPr/>
        </p:nvSpPr>
        <p:spPr>
          <a:xfrm>
            <a:off x="423333" y="931039"/>
            <a:ext cx="65657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+mj-lt"/>
              </a:rPr>
              <a:t>User Authentication: Handling registration, login, and JWT security.</a:t>
            </a:r>
          </a:p>
          <a:p>
            <a:r>
              <a:rPr lang="en-IN" dirty="0">
                <a:latin typeface="+mj-lt"/>
              </a:rPr>
              <a:t>Input Processing: Managing URL fetching and the preprocessing pipeline.</a:t>
            </a:r>
          </a:p>
          <a:p>
            <a:r>
              <a:rPr lang="en-IN" dirty="0">
                <a:latin typeface="+mj-lt"/>
              </a:rPr>
              <a:t>NLP &amp; Feature Extraction: Performing NER, POS tagging, and Lemmatization.</a:t>
            </a:r>
          </a:p>
          <a:p>
            <a:r>
              <a:rPr lang="en-IN" b="1" dirty="0">
                <a:latin typeface="+mj-lt"/>
              </a:rPr>
              <a:t>Classification Module:</a:t>
            </a:r>
            <a:r>
              <a:rPr lang="en-IN" dirty="0">
                <a:latin typeface="+mj-lt"/>
              </a:rPr>
              <a:t> Training models such as </a:t>
            </a:r>
            <a:r>
              <a:rPr lang="en-IN" b="1" dirty="0" err="1">
                <a:latin typeface="+mj-lt"/>
              </a:rPr>
              <a:t>PassiveAggressiveClassifier</a:t>
            </a:r>
            <a:r>
              <a:rPr lang="en-IN" dirty="0">
                <a:latin typeface="+mj-lt"/>
              </a:rPr>
              <a:t> or </a:t>
            </a:r>
            <a:r>
              <a:rPr lang="en-IN" b="1" dirty="0">
                <a:latin typeface="+mj-lt"/>
              </a:rPr>
              <a:t>Logistic Regression</a:t>
            </a:r>
            <a:r>
              <a:rPr lang="en-IN" dirty="0">
                <a:latin typeface="+mj-lt"/>
              </a:rPr>
              <a:t>.</a:t>
            </a:r>
          </a:p>
          <a:p>
            <a:r>
              <a:rPr lang="en-IN" dirty="0">
                <a:latin typeface="+mj-lt"/>
              </a:rPr>
              <a:t>Claim Verification: Integration with external Fact-checking APIs.</a:t>
            </a:r>
          </a:p>
          <a:p>
            <a:r>
              <a:rPr lang="en-IN" dirty="0">
                <a:latin typeface="+mj-lt"/>
              </a:rPr>
              <a:t>Explainability &amp; Visualization: Highlighting suspicious text regions.</a:t>
            </a:r>
          </a:p>
          <a:p>
            <a:r>
              <a:rPr lang="en-US" b="1" dirty="0">
                <a:latin typeface="+mj-lt"/>
              </a:rPr>
              <a:t>Web Interface:</a:t>
            </a:r>
            <a:r>
              <a:rPr lang="en-US" dirty="0">
                <a:latin typeface="+mj-lt"/>
              </a:rPr>
              <a:t> A frontend built with </a:t>
            </a:r>
            <a:r>
              <a:rPr lang="en-US" b="1" dirty="0">
                <a:latin typeface="+mj-lt"/>
              </a:rPr>
              <a:t>HTML/Bootstrap</a:t>
            </a:r>
            <a:r>
              <a:rPr lang="en-US" dirty="0">
                <a:latin typeface="+mj-lt"/>
              </a:rPr>
              <a:t> and a </a:t>
            </a:r>
            <a:r>
              <a:rPr lang="en-US" b="1" dirty="0">
                <a:latin typeface="+mj-lt"/>
              </a:rPr>
              <a:t>Flask</a:t>
            </a:r>
            <a:r>
              <a:rPr lang="en-US" dirty="0">
                <a:latin typeface="+mj-lt"/>
              </a:rPr>
              <a:t> backend.</a:t>
            </a:r>
          </a:p>
          <a:p>
            <a:endParaRPr lang="en-IN" dirty="0">
              <a:latin typeface="+mj-lt"/>
            </a:endParaRPr>
          </a:p>
          <a:p>
            <a:r>
              <a:rPr lang="en-IN" dirty="0">
                <a:latin typeface="+mj-lt"/>
              </a:rPr>
              <a:t>Admin Dashboard: Managing sources and monitoring system usage.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1360B-4139-03CA-EB5F-617D1ACC1977}"/>
              </a:ext>
            </a:extLst>
          </p:cNvPr>
          <p:cNvSpPr txBox="1"/>
          <p:nvPr/>
        </p:nvSpPr>
        <p:spPr>
          <a:xfrm>
            <a:off x="767573" y="119383"/>
            <a:ext cx="8164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latin typeface="+mj-lt"/>
              </a:rPr>
              <a:t>Modules to be Implemented / Overview</a:t>
            </a:r>
          </a:p>
        </p:txBody>
      </p:sp>
    </p:spTree>
    <p:extLst>
      <p:ext uri="{BB962C8B-B14F-4D97-AF65-F5344CB8AC3E}">
        <p14:creationId xmlns:p14="http://schemas.microsoft.com/office/powerpoint/2010/main" val="139538715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A56EF-78B5-B6BC-4F49-DEA50066D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>
                <a:latin typeface="+mj-lt"/>
              </a:rPr>
              <a:t>9</a:t>
            </a:fld>
            <a:endParaRPr lang="en-US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EC27D9-6798-1FDC-0CC6-268986253713}"/>
              </a:ext>
            </a:extLst>
          </p:cNvPr>
          <p:cNvSpPr txBox="1"/>
          <p:nvPr/>
        </p:nvSpPr>
        <p:spPr>
          <a:xfrm>
            <a:off x="7201869" y="1788367"/>
            <a:ext cx="4733350" cy="3649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chemeClr val="bg1"/>
                </a:solidFill>
                <a:latin typeface="+mj-lt"/>
              </a:rPr>
              <a:t>Input: </a:t>
            </a:r>
            <a:r>
              <a:rPr lang="en-IN" dirty="0">
                <a:solidFill>
                  <a:schemeClr val="bg1"/>
                </a:solidFill>
                <a:latin typeface="+mj-lt"/>
              </a:rPr>
              <a:t>User submits text URL.</a:t>
            </a: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chemeClr val="bg1"/>
                </a:solidFill>
                <a:latin typeface="+mj-lt"/>
              </a:rPr>
              <a:t>Processing: </a:t>
            </a:r>
            <a:r>
              <a:rPr lang="en-IN" dirty="0">
                <a:solidFill>
                  <a:schemeClr val="bg1"/>
                </a:solidFill>
                <a:latin typeface="+mj-lt"/>
              </a:rPr>
              <a:t>Text is cleaned and tokenized.</a:t>
            </a: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chemeClr val="bg1"/>
                </a:solidFill>
                <a:latin typeface="+mj-lt"/>
              </a:rPr>
              <a:t>Deep Learning: </a:t>
            </a:r>
            <a:r>
              <a:rPr lang="en-IN" dirty="0">
                <a:solidFill>
                  <a:schemeClr val="bg1"/>
                </a:solidFill>
                <a:latin typeface="+mj-lt"/>
              </a:rPr>
              <a:t>BERT Model </a:t>
            </a:r>
            <a:r>
              <a:rPr lang="en-IN" dirty="0" err="1">
                <a:solidFill>
                  <a:schemeClr val="bg1"/>
                </a:solidFill>
                <a:latin typeface="+mj-lt"/>
              </a:rPr>
              <a:t>analyzes</a:t>
            </a:r>
            <a:r>
              <a:rPr lang="en-IN" dirty="0">
                <a:solidFill>
                  <a:schemeClr val="bg1"/>
                </a:solidFill>
                <a:latin typeface="+mj-lt"/>
              </a:rPr>
              <a:t> context and semantics.</a:t>
            </a: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chemeClr val="bg1"/>
                </a:solidFill>
                <a:latin typeface="+mj-lt"/>
              </a:rPr>
              <a:t>External Check: </a:t>
            </a:r>
            <a:r>
              <a:rPr lang="en-IN" dirty="0">
                <a:solidFill>
                  <a:schemeClr val="bg1"/>
                </a:solidFill>
                <a:latin typeface="+mj-lt"/>
              </a:rPr>
              <a:t>Claims are cross-referenced with Google Fact Check API.</a:t>
            </a: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chemeClr val="bg1"/>
                </a:solidFill>
                <a:latin typeface="+mj-lt"/>
              </a:rPr>
              <a:t>Output: </a:t>
            </a:r>
            <a:r>
              <a:rPr lang="en-IN" dirty="0">
                <a:solidFill>
                  <a:schemeClr val="bg1"/>
                </a:solidFill>
                <a:latin typeface="+mj-lt"/>
              </a:rPr>
              <a:t>Final verdict displayed on the dashboard.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0545B-196C-09AD-4F10-4CBB41B39CBE}"/>
              </a:ext>
            </a:extLst>
          </p:cNvPr>
          <p:cNvSpPr txBox="1"/>
          <p:nvPr/>
        </p:nvSpPr>
        <p:spPr>
          <a:xfrm>
            <a:off x="3609037" y="100783"/>
            <a:ext cx="56026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+mj-lt"/>
              </a:rPr>
              <a:t>Architecture Diagram</a:t>
            </a:r>
            <a:endParaRPr lang="en-IN" sz="4000" b="1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FE2096-435E-F3A9-A0F5-7530BF04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19" b="5432"/>
          <a:stretch>
            <a:fillRect/>
          </a:stretch>
        </p:blipFill>
        <p:spPr>
          <a:xfrm>
            <a:off x="343869" y="933700"/>
            <a:ext cx="6858000" cy="45807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006976-FAFC-F428-EE60-98063F942EA4}"/>
              </a:ext>
            </a:extLst>
          </p:cNvPr>
          <p:cNvSpPr txBox="1"/>
          <p:nvPr/>
        </p:nvSpPr>
        <p:spPr>
          <a:xfrm>
            <a:off x="539239" y="5571589"/>
            <a:ext cx="67796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+mj-lt"/>
              </a:rPr>
              <a:t>Flow: </a:t>
            </a:r>
            <a:r>
              <a:rPr lang="en-IN" dirty="0">
                <a:solidFill>
                  <a:schemeClr val="bg1"/>
                </a:solidFill>
                <a:latin typeface="+mj-lt"/>
              </a:rPr>
              <a:t>User Input → Preprocessing → NLP → Classifier → Claim Verification → Dashboard.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04878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6">
      <a:majorFont>
        <a:latin typeface="Posterama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M9027928_win32_EF_v4" id="{FA821E7E-D625-4DCD-A30E-3216B54C8383}" vid="{DE28BE6C-8054-44B2-A92D-A1CAFC256BD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9897CAE-455D-42C9-A951-0C21BC1225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631</TotalTime>
  <Words>782</Words>
  <Application>Microsoft Office PowerPoint</Application>
  <PresentationFormat>Widescreen</PresentationFormat>
  <Paragraphs>95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等线</vt:lpstr>
      <vt:lpstr>Abadi</vt:lpstr>
      <vt:lpstr>Amazon Ember</vt:lpstr>
      <vt:lpstr>Arial</vt:lpstr>
      <vt:lpstr>Calibri</vt:lpstr>
      <vt:lpstr>Posterama</vt:lpstr>
      <vt:lpstr>Posterama Text SemiBold</vt:lpstr>
      <vt:lpstr>Custom</vt:lpstr>
      <vt:lpstr>Fake News Detection &amp; Verification Tool </vt:lpstr>
      <vt:lpstr>Agenda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Madhu Kanaka</dc:creator>
  <cp:lastModifiedBy>Madhu Kanaka</cp:lastModifiedBy>
  <cp:revision>13</cp:revision>
  <dcterms:created xsi:type="dcterms:W3CDTF">2026-01-14T23:29:37Z</dcterms:created>
  <dcterms:modified xsi:type="dcterms:W3CDTF">2026-01-28T07:06:35Z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